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71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3887" autoAdjust="0"/>
  </p:normalViewPr>
  <p:slideViewPr>
    <p:cSldViewPr>
      <p:cViewPr varScale="1">
        <p:scale>
          <a:sx n="108" d="100"/>
          <a:sy n="108" d="100"/>
        </p:scale>
        <p:origin x="174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7185-3D37-4016-AB44-C05F4A4761E6}" type="datetimeFigureOut">
              <a:rPr lang="ko-KR" altLang="en-US" smtClean="0"/>
              <a:t>2021-11-18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292F-283C-46B7-A487-EEC4972F32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674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7185-3D37-4016-AB44-C05F4A4761E6}" type="datetimeFigureOut">
              <a:rPr lang="ko-KR" altLang="en-US" smtClean="0"/>
              <a:t>2021-11-18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292F-283C-46B7-A487-EEC4972F32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2695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7185-3D37-4016-AB44-C05F4A4761E6}" type="datetimeFigureOut">
              <a:rPr lang="ko-KR" altLang="en-US" smtClean="0"/>
              <a:t>2021-11-18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292F-283C-46B7-A487-EEC4972F32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4363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7185-3D37-4016-AB44-C05F4A4761E6}" type="datetimeFigureOut">
              <a:rPr lang="ko-KR" altLang="en-US" smtClean="0"/>
              <a:t>2021-11-18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292F-283C-46B7-A487-EEC4972F32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851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7185-3D37-4016-AB44-C05F4A4761E6}" type="datetimeFigureOut">
              <a:rPr lang="ko-KR" altLang="en-US" smtClean="0"/>
              <a:t>2021-11-18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292F-283C-46B7-A487-EEC4972F32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651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7185-3D37-4016-AB44-C05F4A4761E6}" type="datetimeFigureOut">
              <a:rPr lang="ko-KR" altLang="en-US" smtClean="0"/>
              <a:t>2021-11-18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292F-283C-46B7-A487-EEC4972F32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8976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7185-3D37-4016-AB44-C05F4A4761E6}" type="datetimeFigureOut">
              <a:rPr lang="ko-KR" altLang="en-US" smtClean="0"/>
              <a:t>2021-11-18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292F-283C-46B7-A487-EEC4972F32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87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7185-3D37-4016-AB44-C05F4A4761E6}" type="datetimeFigureOut">
              <a:rPr lang="ko-KR" altLang="en-US" smtClean="0"/>
              <a:t>2021-11-18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292F-283C-46B7-A487-EEC4972F32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3698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7185-3D37-4016-AB44-C05F4A4761E6}" type="datetimeFigureOut">
              <a:rPr lang="ko-KR" altLang="en-US" smtClean="0"/>
              <a:t>2021-11-18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292F-283C-46B7-A487-EEC4972F32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9790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7185-3D37-4016-AB44-C05F4A4761E6}" type="datetimeFigureOut">
              <a:rPr lang="ko-KR" altLang="en-US" smtClean="0"/>
              <a:t>2021-11-18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292F-283C-46B7-A487-EEC4972F32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166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67185-3D37-4016-AB44-C05F4A4761E6}" type="datetimeFigureOut">
              <a:rPr lang="ko-KR" altLang="en-US" smtClean="0"/>
              <a:t>2021-11-18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9292F-283C-46B7-A487-EEC4972F32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220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67185-3D37-4016-AB44-C05F4A4761E6}" type="datetimeFigureOut">
              <a:rPr lang="ko-KR" altLang="en-US" smtClean="0"/>
              <a:t>2021-11-18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9292F-283C-46B7-A487-EEC4972F320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3108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97672"/>
            <a:ext cx="3647733" cy="1054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899032" y="1921114"/>
            <a:ext cx="23936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10</a:t>
            </a:r>
            <a:r>
              <a:rPr lang="ko-KR" altLang="en-US" sz="1100" dirty="0" smtClean="0"/>
              <a:t>군데에 </a:t>
            </a:r>
            <a:r>
              <a:rPr lang="ko-KR" altLang="en-US" sz="1100" dirty="0" err="1" smtClean="0"/>
              <a:t>절취선이</a:t>
            </a:r>
            <a:r>
              <a:rPr lang="ko-KR" altLang="en-US" sz="1100" dirty="0" smtClean="0"/>
              <a:t> 있어 어떤 </a:t>
            </a:r>
            <a:endParaRPr lang="en-US" altLang="ko-KR" sz="1100" dirty="0" smtClean="0"/>
          </a:p>
          <a:p>
            <a:r>
              <a:rPr lang="ko-KR" altLang="en-US" sz="1100" dirty="0" smtClean="0"/>
              <a:t>응급 </a:t>
            </a:r>
            <a:r>
              <a:rPr lang="ko-KR" altLang="en-US" sz="1100" dirty="0" err="1" smtClean="0"/>
              <a:t>상황에서도쉽게</a:t>
            </a:r>
            <a:r>
              <a:rPr lang="ko-KR" altLang="en-US" sz="1100" dirty="0" smtClean="0"/>
              <a:t> </a:t>
            </a:r>
            <a:r>
              <a:rPr lang="ko-KR" altLang="en-US" sz="1100" dirty="0" err="1" smtClean="0"/>
              <a:t>찢을수</a:t>
            </a:r>
            <a:r>
              <a:rPr lang="ko-KR" altLang="en-US" sz="1100" dirty="0" smtClean="0"/>
              <a:t> 있음</a:t>
            </a:r>
            <a:endParaRPr lang="ko-KR" alt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506018" y="864471"/>
            <a:ext cx="459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 smtClean="0"/>
              <a:t>1</a:t>
            </a:r>
            <a:r>
              <a:rPr lang="en-US" altLang="ko-KR" sz="3200" dirty="0" smtClean="0"/>
              <a:t>.</a:t>
            </a:r>
            <a:endParaRPr lang="ko-KR" altLang="en-US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4637400" y="950916"/>
            <a:ext cx="459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 smtClean="0"/>
              <a:t>2</a:t>
            </a:r>
            <a:r>
              <a:rPr lang="en-US" altLang="ko-KR" sz="3200" dirty="0" smtClean="0"/>
              <a:t>.</a:t>
            </a:r>
            <a:endParaRPr lang="ko-KR" alt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519938" y="2761496"/>
            <a:ext cx="459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 smtClean="0"/>
              <a:t>3</a:t>
            </a:r>
            <a:r>
              <a:rPr lang="en-US" altLang="ko-KR" sz="3200" dirty="0" smtClean="0"/>
              <a:t>.</a:t>
            </a:r>
            <a:endParaRPr lang="ko-KR" altLang="en-US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4544748" y="2529770"/>
            <a:ext cx="459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 smtClean="0"/>
              <a:t>4</a:t>
            </a:r>
            <a:r>
              <a:rPr lang="en-US" altLang="ko-KR" sz="3200" dirty="0" smtClean="0"/>
              <a:t>.</a:t>
            </a:r>
            <a:endParaRPr lang="ko-KR" altLang="en-US" sz="3200" dirty="0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088" y="3235256"/>
            <a:ext cx="2016224" cy="915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867" y="2977571"/>
            <a:ext cx="1000959" cy="1190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606" y="2926898"/>
            <a:ext cx="3218386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258" y="1510802"/>
            <a:ext cx="834710" cy="1085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883" y="1274082"/>
            <a:ext cx="688855" cy="680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4"/>
          <p:cNvSpPr txBox="1"/>
          <p:nvPr/>
        </p:nvSpPr>
        <p:spPr>
          <a:xfrm>
            <a:off x="0" y="3472"/>
            <a:ext cx="9144000" cy="514351"/>
          </a:xfrm>
          <a:prstGeom prst="rect">
            <a:avLst/>
          </a:prstGeom>
          <a:solidFill>
            <a:schemeClr val="accent2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 </a:t>
            </a:r>
            <a:r>
              <a:rPr lang="ko-KR" altLang="en-US" sz="2000" b="1" dirty="0" err="1">
                <a:solidFill>
                  <a:schemeClr val="bg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접</a:t>
            </a:r>
            <a:r>
              <a:rPr lang="ko-KR" altLang="en-US" sz="2000" b="1" dirty="0" err="1" smtClean="0">
                <a:solidFill>
                  <a:schemeClr val="bg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착식</a:t>
            </a:r>
            <a:r>
              <a:rPr lang="ko-KR" altLang="en-US" sz="2000" b="1" dirty="0" smtClean="0">
                <a:solidFill>
                  <a:schemeClr val="bg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습식 화재대피마스크  사용방법 </a:t>
            </a:r>
            <a:r>
              <a:rPr lang="en-US" altLang="ko-KR" sz="2000" b="1" dirty="0" smtClean="0">
                <a:solidFill>
                  <a:schemeClr val="bg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4Go!</a:t>
            </a:r>
            <a:endParaRPr lang="en-US" altLang="ko-KR" sz="2000" b="1" dirty="0">
              <a:solidFill>
                <a:schemeClr val="bg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9938" y="4731191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사용시 주의사항</a:t>
            </a:r>
            <a:endParaRPr lang="ko-KR" alt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91586" y="5008190"/>
            <a:ext cx="68927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1. </a:t>
            </a:r>
            <a:r>
              <a:rPr lang="ko-KR" altLang="en-US" sz="900" b="1" dirty="0" smtClean="0"/>
              <a:t>보관 및 취급 시 주의사항</a:t>
            </a:r>
            <a:endParaRPr lang="en-US" altLang="ko-KR" sz="900" b="1" dirty="0" smtClean="0"/>
          </a:p>
          <a:p>
            <a:r>
              <a:rPr lang="en-US" altLang="ko-KR" sz="800" dirty="0"/>
              <a:t> </a:t>
            </a:r>
            <a:r>
              <a:rPr lang="en-US" altLang="ko-KR" sz="800" dirty="0" smtClean="0"/>
              <a:t>(</a:t>
            </a:r>
            <a:r>
              <a:rPr lang="ko-KR" altLang="en-US" sz="800" dirty="0" smtClean="0"/>
              <a:t>가</a:t>
            </a:r>
            <a:r>
              <a:rPr lang="en-US" altLang="ko-KR" sz="800" dirty="0" smtClean="0"/>
              <a:t>). </a:t>
            </a:r>
            <a:r>
              <a:rPr lang="ko-KR" altLang="en-US" sz="800" dirty="0" smtClean="0"/>
              <a:t>유독가스가 심하거나 </a:t>
            </a:r>
            <a:r>
              <a:rPr lang="en-US" altLang="ko-KR" sz="800" dirty="0" smtClean="0"/>
              <a:t>5</a:t>
            </a:r>
            <a:r>
              <a:rPr lang="ko-KR" altLang="en-US" sz="800" dirty="0" smtClean="0"/>
              <a:t>분 이상 사용 시 효과가 저감될 수 있습니다</a:t>
            </a:r>
            <a:r>
              <a:rPr lang="en-US" altLang="ko-KR" sz="800" dirty="0" smtClean="0"/>
              <a:t>.</a:t>
            </a:r>
          </a:p>
          <a:p>
            <a:r>
              <a:rPr lang="en-US" altLang="ko-KR" sz="800" dirty="0"/>
              <a:t> </a:t>
            </a:r>
            <a:r>
              <a:rPr lang="en-US" altLang="ko-KR" sz="800" dirty="0" smtClean="0"/>
              <a:t>(</a:t>
            </a:r>
            <a:r>
              <a:rPr lang="ko-KR" altLang="en-US" sz="800" dirty="0" smtClean="0"/>
              <a:t>나</a:t>
            </a:r>
            <a:r>
              <a:rPr lang="en-US" altLang="ko-KR" sz="800" dirty="0" smtClean="0"/>
              <a:t>). </a:t>
            </a:r>
            <a:r>
              <a:rPr lang="ko-KR" altLang="en-US" sz="800" dirty="0" smtClean="0"/>
              <a:t>고온 또는 저온의 장소 및 직사광선이 닿는 곳에 보관하지 마세요</a:t>
            </a:r>
            <a:r>
              <a:rPr lang="en-US" altLang="ko-KR" sz="800" dirty="0" smtClean="0"/>
              <a:t>.</a:t>
            </a:r>
          </a:p>
          <a:p>
            <a:r>
              <a:rPr lang="en-US" altLang="ko-KR" sz="800" dirty="0"/>
              <a:t> </a:t>
            </a:r>
            <a:r>
              <a:rPr lang="en-US" altLang="ko-KR" sz="800" dirty="0" smtClean="0"/>
              <a:t>(</a:t>
            </a:r>
            <a:r>
              <a:rPr lang="ko-KR" altLang="en-US" sz="800" dirty="0" smtClean="0"/>
              <a:t>다</a:t>
            </a:r>
            <a:r>
              <a:rPr lang="en-US" altLang="ko-KR" sz="800" dirty="0" smtClean="0"/>
              <a:t>). </a:t>
            </a:r>
            <a:r>
              <a:rPr lang="ko-KR" altLang="en-US" sz="800" dirty="0" smtClean="0"/>
              <a:t>압력을 가하는 등 부주의한 취급으로 </a:t>
            </a:r>
            <a:r>
              <a:rPr lang="ko-KR" altLang="en-US" sz="800" dirty="0" err="1" smtClean="0"/>
              <a:t>물주머니가</a:t>
            </a:r>
            <a:r>
              <a:rPr lang="ko-KR" altLang="en-US" sz="800" dirty="0" smtClean="0"/>
              <a:t> 터지는 등의 제품 손상이 발생할 수 있으므로 </a:t>
            </a:r>
            <a:r>
              <a:rPr lang="ko-KR" altLang="en-US" sz="800" dirty="0" err="1" smtClean="0"/>
              <a:t>취급시</a:t>
            </a:r>
            <a:r>
              <a:rPr lang="ko-KR" altLang="en-US" sz="800" dirty="0" smtClean="0"/>
              <a:t> 주의 바랍니다</a:t>
            </a:r>
            <a:r>
              <a:rPr lang="en-US" altLang="ko-KR" sz="800" dirty="0" smtClean="0"/>
              <a:t>.</a:t>
            </a:r>
          </a:p>
          <a:p>
            <a:r>
              <a:rPr lang="en-US" altLang="ko-KR" sz="800" dirty="0"/>
              <a:t> </a:t>
            </a:r>
            <a:r>
              <a:rPr lang="en-US" altLang="ko-KR" sz="800" dirty="0" smtClean="0"/>
              <a:t>(</a:t>
            </a:r>
            <a:r>
              <a:rPr lang="ko-KR" altLang="en-US" sz="800" dirty="0" smtClean="0"/>
              <a:t>라</a:t>
            </a:r>
            <a:r>
              <a:rPr lang="en-US" altLang="ko-KR" sz="800" dirty="0" smtClean="0"/>
              <a:t>). </a:t>
            </a:r>
            <a:r>
              <a:rPr lang="ko-KR" altLang="en-US" sz="800" dirty="0" smtClean="0"/>
              <a:t>일회용으로 개봉 후 재사용 불가 합니다</a:t>
            </a:r>
            <a:r>
              <a:rPr lang="en-US" altLang="ko-KR" sz="800" dirty="0" smtClean="0"/>
              <a:t>.</a:t>
            </a:r>
          </a:p>
          <a:p>
            <a:endParaRPr lang="en-US" altLang="ko-KR" sz="800" dirty="0"/>
          </a:p>
          <a:p>
            <a:r>
              <a:rPr lang="en-US" altLang="ko-KR" sz="900" b="1" dirty="0" smtClean="0"/>
              <a:t>2. </a:t>
            </a:r>
            <a:r>
              <a:rPr lang="ko-KR" altLang="en-US" sz="900" b="1" dirty="0" smtClean="0"/>
              <a:t>용도 이외의 사용을 금합니다</a:t>
            </a:r>
            <a:r>
              <a:rPr lang="en-US" altLang="ko-KR" sz="900" b="1" dirty="0" smtClean="0"/>
              <a:t>.</a:t>
            </a:r>
          </a:p>
          <a:p>
            <a:endParaRPr lang="en-US" altLang="ko-KR" sz="900" dirty="0"/>
          </a:p>
          <a:p>
            <a:r>
              <a:rPr lang="en-US" altLang="ko-KR" sz="900" b="1" dirty="0" smtClean="0"/>
              <a:t>3. </a:t>
            </a:r>
            <a:r>
              <a:rPr lang="ko-KR" altLang="en-US" sz="900" b="1" dirty="0" smtClean="0"/>
              <a:t>사용 중 다음과 같은 증상이 있는 경우 사용을 중지하고 전문의에게 상담하세요</a:t>
            </a:r>
            <a:endParaRPr lang="en-US" altLang="ko-KR" sz="900" b="1" dirty="0" smtClean="0"/>
          </a:p>
          <a:p>
            <a:r>
              <a:rPr lang="en-US" altLang="ko-KR" sz="800" dirty="0"/>
              <a:t> </a:t>
            </a:r>
            <a:r>
              <a:rPr lang="en-US" altLang="ko-KR" sz="800" dirty="0" smtClean="0"/>
              <a:t> (</a:t>
            </a:r>
            <a:r>
              <a:rPr lang="ko-KR" altLang="en-US" sz="800" dirty="0" smtClean="0"/>
              <a:t>붉은 반점</a:t>
            </a:r>
            <a:r>
              <a:rPr lang="en-US" altLang="ko-KR" sz="800" dirty="0" smtClean="0"/>
              <a:t>, </a:t>
            </a:r>
            <a:r>
              <a:rPr lang="ko-KR" altLang="en-US" sz="800" dirty="0" err="1" smtClean="0"/>
              <a:t>부어오름</a:t>
            </a:r>
            <a:r>
              <a:rPr lang="en-US" altLang="ko-KR" sz="800" dirty="0" smtClean="0"/>
              <a:t>, </a:t>
            </a:r>
            <a:r>
              <a:rPr lang="ko-KR" altLang="en-US" sz="800" dirty="0" smtClean="0"/>
              <a:t>가려움증</a:t>
            </a:r>
            <a:r>
              <a:rPr lang="en-US" altLang="ko-KR" sz="800" dirty="0" smtClean="0"/>
              <a:t>, </a:t>
            </a:r>
            <a:r>
              <a:rPr lang="ko-KR" altLang="en-US" sz="800" dirty="0" smtClean="0"/>
              <a:t>이상자극</a:t>
            </a:r>
            <a:r>
              <a:rPr lang="en-US" altLang="ko-KR" sz="800" dirty="0" smtClean="0"/>
              <a:t>, </a:t>
            </a:r>
            <a:r>
              <a:rPr lang="ko-KR" altLang="en-US" sz="800" dirty="0" smtClean="0"/>
              <a:t>구토</a:t>
            </a:r>
            <a:r>
              <a:rPr lang="en-US" altLang="ko-KR" sz="800" dirty="0" smtClean="0"/>
              <a:t>, </a:t>
            </a:r>
            <a:r>
              <a:rPr lang="ko-KR" altLang="en-US" sz="800" dirty="0" smtClean="0"/>
              <a:t>구역</a:t>
            </a:r>
            <a:r>
              <a:rPr lang="en-US" altLang="ko-KR" sz="800" dirty="0" smtClean="0"/>
              <a:t>, </a:t>
            </a:r>
            <a:r>
              <a:rPr lang="ko-KR" altLang="en-US" sz="800" dirty="0" smtClean="0"/>
              <a:t>호흡곤란</a:t>
            </a:r>
            <a:r>
              <a:rPr lang="en-US" altLang="ko-KR" sz="800" dirty="0" smtClean="0"/>
              <a:t>, </a:t>
            </a:r>
            <a:r>
              <a:rPr lang="ko-KR" altLang="en-US" sz="800" dirty="0" smtClean="0"/>
              <a:t>발진</a:t>
            </a:r>
            <a:r>
              <a:rPr lang="en-US" altLang="ko-KR" sz="800" dirty="0" smtClean="0"/>
              <a:t>, </a:t>
            </a:r>
            <a:r>
              <a:rPr lang="ko-KR" altLang="en-US" sz="800" dirty="0" smtClean="0"/>
              <a:t>발작 등</a:t>
            </a:r>
            <a:r>
              <a:rPr lang="en-US" altLang="ko-KR" sz="800" dirty="0" smtClean="0"/>
              <a:t>)</a:t>
            </a:r>
            <a:endParaRPr lang="ko-KR" altLang="en-US" sz="800" dirty="0"/>
          </a:p>
        </p:txBody>
      </p:sp>
      <p:sp>
        <p:nvSpPr>
          <p:cNvPr id="9" name="직사각형 8"/>
          <p:cNvSpPr/>
          <p:nvPr/>
        </p:nvSpPr>
        <p:spPr>
          <a:xfrm>
            <a:off x="440817" y="4581128"/>
            <a:ext cx="8307647" cy="20882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993728" y="3690130"/>
            <a:ext cx="3207944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 dirty="0" smtClean="0">
                <a:solidFill>
                  <a:schemeClr val="bg1"/>
                </a:solidFill>
              </a:rPr>
              <a:t>마스크 정면 날숨 캡에 발광 스티커로 화재 발생으로 인한 정전 시 </a:t>
            </a:r>
            <a:endParaRPr lang="en-US" altLang="ko-KR" sz="800" dirty="0" smtClean="0">
              <a:solidFill>
                <a:schemeClr val="bg1"/>
              </a:solidFill>
            </a:endParaRPr>
          </a:p>
          <a:p>
            <a:r>
              <a:rPr lang="ko-KR" altLang="en-US" sz="800" dirty="0" smtClean="0">
                <a:solidFill>
                  <a:schemeClr val="bg1"/>
                </a:solidFill>
              </a:rPr>
              <a:t>타인 및 자신의 위치 확인 가능</a:t>
            </a:r>
            <a:endParaRPr lang="ko-KR" altLang="en-US" sz="8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93606" y="4197877"/>
            <a:ext cx="3218386" cy="21544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800" dirty="0" smtClean="0">
                <a:solidFill>
                  <a:schemeClr val="bg1"/>
                </a:solidFill>
              </a:rPr>
              <a:t>날숨 캡과 호흡이 원활한 필터로 </a:t>
            </a:r>
            <a:r>
              <a:rPr lang="ko-KR" altLang="en-US" sz="800" dirty="0" err="1" smtClean="0">
                <a:solidFill>
                  <a:schemeClr val="bg1"/>
                </a:solidFill>
              </a:rPr>
              <a:t>호흡흡</a:t>
            </a:r>
            <a:r>
              <a:rPr lang="ko-KR" altLang="en-US" sz="800" dirty="0" smtClean="0">
                <a:solidFill>
                  <a:schemeClr val="bg1"/>
                </a:solidFill>
              </a:rPr>
              <a:t> 확보</a:t>
            </a:r>
            <a:endParaRPr lang="ko-KR" altLang="en-US" sz="8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87" y="4535845"/>
            <a:ext cx="86677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6909" y="4308884"/>
            <a:ext cx="1970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smtClean="0"/>
              <a:t>마스크 사용방법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13073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/>
          <p:nvPr/>
        </p:nvSpPr>
        <p:spPr>
          <a:xfrm>
            <a:off x="1619672" y="6093296"/>
            <a:ext cx="47434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2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재난안전 인증제품</a:t>
            </a:r>
            <a:endParaRPr lang="en-US" altLang="ko-KR" sz="1200" b="0" dirty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ISO/TC292 </a:t>
            </a:r>
            <a:r>
              <a:rPr lang="ko-KR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사회안전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 </a:t>
            </a:r>
            <a:r>
              <a:rPr lang="ko-KR" altLang="en-US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등록번호 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SS-A00012</a:t>
            </a:r>
            <a:endParaRPr lang="ko-KR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4382937" y="6081754"/>
            <a:ext cx="4743451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한국건설기술연구원 공동개발 공동특허등록</a:t>
            </a:r>
            <a:endParaRPr lang="en-US" altLang="ko-KR" sz="900" dirty="0" smtClean="0">
              <a:solidFill>
                <a:schemeClr val="tx1">
                  <a:lumMod val="50000"/>
                  <a:lumOff val="50000"/>
                </a:schemeClr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  <a:p>
            <a:r>
              <a:rPr lang="ko-KR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특허 제</a:t>
            </a:r>
            <a:r>
              <a:rPr lang="en-US" altLang="ko-KR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10-1995860</a:t>
            </a:r>
            <a:r>
              <a:rPr lang="ko-KR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호</a:t>
            </a:r>
            <a:endParaRPr lang="ko-KR" alt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34"/>
          <p:cNvSpPr txBox="1"/>
          <p:nvPr/>
        </p:nvSpPr>
        <p:spPr>
          <a:xfrm>
            <a:off x="463187" y="908720"/>
            <a:ext cx="8217625" cy="936104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dirty="0" smtClean="0">
                <a:solidFill>
                  <a:sysClr val="windowText" lastClr="000000"/>
                </a:solidFill>
                <a:effectLst/>
              </a:rPr>
              <a:t>본 제품은 </a:t>
            </a:r>
            <a:r>
              <a:rPr lang="en-US" altLang="ko-KR" sz="1200" dirty="0" smtClean="0">
                <a:solidFill>
                  <a:sysClr val="windowText" lastClr="000000"/>
                </a:solidFill>
                <a:effectLst/>
              </a:rPr>
              <a:t>4</a:t>
            </a:r>
            <a:r>
              <a:rPr lang="ko-KR" altLang="en-US" sz="1200" dirty="0">
                <a:solidFill>
                  <a:sysClr val="windowText" lastClr="000000"/>
                </a:solidFill>
                <a:effectLst/>
              </a:rPr>
              <a:t>중의 </a:t>
            </a:r>
            <a:r>
              <a:rPr lang="ko-KR" altLang="en-US" sz="1200" dirty="0" err="1" smtClean="0">
                <a:solidFill>
                  <a:sysClr val="windowText" lastClr="000000"/>
                </a:solidFill>
                <a:effectLst/>
              </a:rPr>
              <a:t>필터부와</a:t>
            </a:r>
            <a:r>
              <a:rPr lang="ko-KR" altLang="en-US" sz="1200" dirty="0" smtClean="0">
                <a:solidFill>
                  <a:sysClr val="windowText" lastClr="000000"/>
                </a:solidFill>
                <a:effectLst/>
              </a:rPr>
              <a:t>  </a:t>
            </a:r>
            <a:r>
              <a:rPr lang="ko-KR" altLang="en-US" sz="1200" dirty="0" err="1" smtClean="0">
                <a:solidFill>
                  <a:sysClr val="windowText" lastClr="000000"/>
                </a:solidFill>
                <a:effectLst/>
              </a:rPr>
              <a:t>원터치</a:t>
            </a:r>
            <a:r>
              <a:rPr lang="ko-KR" altLang="en-US" sz="1200" dirty="0" smtClean="0">
                <a:solidFill>
                  <a:sysClr val="windowText" lastClr="000000"/>
                </a:solidFill>
                <a:effectLst/>
              </a:rPr>
              <a:t> </a:t>
            </a:r>
            <a:r>
              <a:rPr lang="ko-KR" altLang="en-US" sz="1200" dirty="0">
                <a:solidFill>
                  <a:sysClr val="windowText" lastClr="000000"/>
                </a:solidFill>
                <a:effectLst/>
              </a:rPr>
              <a:t>터뜨림 방식의 증류수를 감싼 </a:t>
            </a:r>
            <a:r>
              <a:rPr lang="en-US" altLang="ko-KR" sz="1200" dirty="0" smtClean="0">
                <a:solidFill>
                  <a:sysClr val="windowText" lastClr="000000"/>
                </a:solidFill>
                <a:effectLst/>
              </a:rPr>
              <a:t>2</a:t>
            </a:r>
            <a:r>
              <a:rPr lang="ko-KR" altLang="en-US" sz="1200" dirty="0" smtClean="0">
                <a:solidFill>
                  <a:sysClr val="windowText" lastClr="000000"/>
                </a:solidFill>
                <a:effectLst/>
              </a:rPr>
              <a:t>중의 </a:t>
            </a:r>
            <a:r>
              <a:rPr lang="ko-KR" altLang="en-US" sz="1200" dirty="0" err="1" smtClean="0">
                <a:solidFill>
                  <a:sysClr val="windowText" lastClr="000000"/>
                </a:solidFill>
                <a:effectLst/>
              </a:rPr>
              <a:t>습식필터부</a:t>
            </a:r>
            <a:r>
              <a:rPr lang="en-US" altLang="ko-KR" sz="1200" dirty="0" smtClean="0">
                <a:solidFill>
                  <a:sysClr val="windowText" lastClr="000000"/>
                </a:solidFill>
                <a:effectLst/>
              </a:rPr>
              <a:t>,  </a:t>
            </a:r>
          </a:p>
          <a:p>
            <a:pPr marL="0" marR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dirty="0" err="1" smtClean="0">
                <a:solidFill>
                  <a:sysClr val="windowText" lastClr="000000"/>
                </a:solidFill>
                <a:effectLst/>
              </a:rPr>
              <a:t>안면부</a:t>
            </a:r>
            <a:r>
              <a:rPr lang="ko-KR" altLang="en-US" sz="1200" dirty="0" smtClean="0">
                <a:solidFill>
                  <a:sysClr val="windowText" lastClr="000000"/>
                </a:solidFill>
                <a:effectLst/>
              </a:rPr>
              <a:t> </a:t>
            </a:r>
            <a:r>
              <a:rPr lang="ko-KR" altLang="en-US" sz="1200" dirty="0">
                <a:solidFill>
                  <a:sysClr val="windowText" lastClr="000000"/>
                </a:solidFill>
                <a:effectLst/>
              </a:rPr>
              <a:t>접착을 위한 </a:t>
            </a:r>
            <a:r>
              <a:rPr lang="ko-KR" altLang="en-US" sz="1200" dirty="0" err="1">
                <a:solidFill>
                  <a:sysClr val="windowText" lastClr="000000"/>
                </a:solidFill>
                <a:effectLst/>
              </a:rPr>
              <a:t>메디컬</a:t>
            </a:r>
            <a:r>
              <a:rPr lang="ko-KR" altLang="en-US" sz="1200" dirty="0">
                <a:solidFill>
                  <a:sysClr val="windowText" lastClr="000000"/>
                </a:solidFill>
                <a:effectLst/>
              </a:rPr>
              <a:t> 접착포로 구성되어 </a:t>
            </a:r>
            <a:r>
              <a:rPr lang="ko-KR" altLang="en-US" sz="1200" dirty="0" smtClean="0">
                <a:solidFill>
                  <a:sysClr val="windowText" lastClr="000000"/>
                </a:solidFill>
                <a:effectLst/>
              </a:rPr>
              <a:t>있어 </a:t>
            </a:r>
            <a:endParaRPr lang="en-US" altLang="ko-KR" sz="120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dirty="0" smtClean="0">
                <a:solidFill>
                  <a:sysClr val="windowText" lastClr="000000"/>
                </a:solidFill>
                <a:effectLst/>
              </a:rPr>
              <a:t>빠르</a:t>
            </a:r>
            <a:r>
              <a:rPr lang="ko-KR" altLang="en-US" sz="1200" dirty="0" smtClean="0">
                <a:solidFill>
                  <a:sysClr val="windowText" lastClr="000000"/>
                </a:solidFill>
              </a:rPr>
              <a:t>고 안전하게 화재대피가 가능한 </a:t>
            </a:r>
            <a:r>
              <a:rPr lang="ko-KR" altLang="en-US" sz="1400" b="1" i="1" dirty="0" err="1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접착식</a:t>
            </a:r>
            <a:r>
              <a:rPr lang="ko-KR" altLang="en-US" sz="1400" b="1" i="1" dirty="0" smtClean="0">
                <a:solidFill>
                  <a:srgbClr val="C00000"/>
                </a:solidFill>
                <a:latin typeface="HY목각파임B" panose="02030600000101010101" pitchFamily="18" charset="-127"/>
                <a:ea typeface="HY목각파임B" panose="02030600000101010101" pitchFamily="18" charset="-127"/>
              </a:rPr>
              <a:t> 습식 마스크 </a:t>
            </a:r>
            <a:r>
              <a:rPr lang="ko-KR" altLang="en-US" sz="1200" dirty="0" smtClean="0">
                <a:solidFill>
                  <a:sysClr val="windowText" lastClr="000000"/>
                </a:solidFill>
              </a:rPr>
              <a:t>입니다</a:t>
            </a:r>
            <a:r>
              <a:rPr lang="en-US" altLang="ko-KR" sz="1200" dirty="0" smtClean="0">
                <a:solidFill>
                  <a:sysClr val="windowText" lastClr="000000"/>
                </a:solidFill>
              </a:rPr>
              <a:t>.</a:t>
            </a:r>
            <a:endParaRPr lang="ko-KR" altLang="en-US" sz="1200" dirty="0">
              <a:solidFill>
                <a:sysClr val="windowText" lastClr="000000"/>
              </a:solidFill>
              <a:effectLst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dirty="0" smtClean="0">
                <a:solidFill>
                  <a:sysClr val="windowText" lastClr="000000"/>
                </a:solidFill>
              </a:rPr>
              <a:t> </a:t>
            </a:r>
            <a:endParaRPr lang="ko-KR" alt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10" name="TextBox 4"/>
          <p:cNvSpPr txBox="1"/>
          <p:nvPr/>
        </p:nvSpPr>
        <p:spPr>
          <a:xfrm>
            <a:off x="0" y="3472"/>
            <a:ext cx="9144000" cy="514351"/>
          </a:xfrm>
          <a:prstGeom prst="rect">
            <a:avLst/>
          </a:prstGeom>
          <a:solidFill>
            <a:schemeClr val="accent2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 </a:t>
            </a:r>
            <a:r>
              <a:rPr lang="ko-KR" altLang="en-US" sz="2000" b="1" dirty="0" err="1">
                <a:solidFill>
                  <a:schemeClr val="bg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접</a:t>
            </a:r>
            <a:r>
              <a:rPr lang="ko-KR" altLang="en-US" sz="2000" b="1" dirty="0" err="1" smtClean="0">
                <a:solidFill>
                  <a:schemeClr val="bg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착식</a:t>
            </a:r>
            <a:r>
              <a:rPr lang="ko-KR" altLang="en-US" sz="2000" b="1" dirty="0" smtClean="0">
                <a:solidFill>
                  <a:schemeClr val="bg1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 습식 화재대피마스크  특징과 장점</a:t>
            </a:r>
            <a:endParaRPr lang="en-US" altLang="ko-KR" sz="2000" b="1" dirty="0">
              <a:solidFill>
                <a:schemeClr val="bg1"/>
              </a:solidFill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3679" y="3789040"/>
            <a:ext cx="52366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200000"/>
              </a:lnSpc>
              <a:buFont typeface="+mj-lt"/>
              <a:buAutoNum type="arabicPeriod"/>
            </a:pPr>
            <a:r>
              <a:rPr lang="ko-KR" altLang="en-US" sz="1000" dirty="0" smtClean="0"/>
              <a:t>습식은 화기를 </a:t>
            </a:r>
            <a:r>
              <a:rPr lang="en-US" altLang="ko-KR" sz="1000" dirty="0" smtClean="0"/>
              <a:t>1</a:t>
            </a:r>
            <a:r>
              <a:rPr lang="ko-KR" altLang="en-US" sz="1000" dirty="0" smtClean="0"/>
              <a:t>차로 식혀 주어 호흡기 를 화기로부터  방지할 수 있습니다</a:t>
            </a:r>
            <a:r>
              <a:rPr lang="en-US" altLang="ko-KR" sz="1000" dirty="0" smtClean="0"/>
              <a:t>.</a:t>
            </a:r>
          </a:p>
          <a:p>
            <a:pPr marL="228600" indent="-228600">
              <a:lnSpc>
                <a:spcPct val="200000"/>
              </a:lnSpc>
              <a:buFont typeface="+mj-lt"/>
              <a:buAutoNum type="arabicPeriod"/>
            </a:pPr>
            <a:r>
              <a:rPr lang="ko-KR" altLang="en-US" sz="1000" dirty="0" smtClean="0"/>
              <a:t>마스크 내부 </a:t>
            </a:r>
            <a:r>
              <a:rPr lang="ko-KR" altLang="en-US" sz="1000" dirty="0" err="1" smtClean="0"/>
              <a:t>물주머니는</a:t>
            </a:r>
            <a:r>
              <a:rPr lang="ko-KR" altLang="en-US" sz="1000" dirty="0" smtClean="0"/>
              <a:t> 증류수로 이루어져  위생적이고 안전합니다</a:t>
            </a:r>
            <a:endParaRPr lang="en-US" altLang="ko-KR" sz="1000" dirty="0"/>
          </a:p>
          <a:p>
            <a:pPr marL="228600" indent="-228600">
              <a:lnSpc>
                <a:spcPct val="200000"/>
              </a:lnSpc>
              <a:buFont typeface="+mj-lt"/>
              <a:buAutoNum type="arabicPeriod"/>
            </a:pPr>
            <a:r>
              <a:rPr lang="ko-KR" altLang="en-US" sz="1000" dirty="0" smtClean="0"/>
              <a:t>접착방식은 마스크를 얼굴에 밀착시켜 붙임으로 유독가스 흡입을 막을 수 있습니다</a:t>
            </a:r>
            <a:r>
              <a:rPr lang="en-US" altLang="ko-KR" sz="1000" dirty="0" smtClean="0"/>
              <a:t>.</a:t>
            </a:r>
          </a:p>
          <a:p>
            <a:pPr marL="228600" indent="-228600">
              <a:lnSpc>
                <a:spcPct val="200000"/>
              </a:lnSpc>
              <a:buFont typeface="+mj-lt"/>
              <a:buAutoNum type="arabicPeriod"/>
            </a:pPr>
            <a:r>
              <a:rPr lang="ko-KR" altLang="en-US" sz="1000" dirty="0" smtClean="0"/>
              <a:t>얼굴에 부착하여 </a:t>
            </a:r>
            <a:r>
              <a:rPr lang="ko-KR" altLang="en-US" sz="1000" dirty="0" err="1" smtClean="0"/>
              <a:t>대피시</a:t>
            </a:r>
            <a:r>
              <a:rPr lang="ko-KR" altLang="en-US" sz="1000" dirty="0" smtClean="0"/>
              <a:t> 떨어뜨림이나 분실의 위험이 적습니다</a:t>
            </a:r>
            <a:r>
              <a:rPr lang="en-US" altLang="ko-KR" sz="1000" dirty="0" smtClean="0"/>
              <a:t>.</a:t>
            </a:r>
          </a:p>
          <a:p>
            <a:pPr marL="228600" indent="-228600">
              <a:lnSpc>
                <a:spcPct val="200000"/>
              </a:lnSpc>
              <a:buFont typeface="+mj-lt"/>
              <a:buAutoNum type="arabicPeriod"/>
            </a:pPr>
            <a:r>
              <a:rPr lang="ko-KR" altLang="en-US" sz="1000" dirty="0" smtClean="0"/>
              <a:t> </a:t>
            </a:r>
            <a:r>
              <a:rPr lang="ko-KR" altLang="en-US" sz="1000" dirty="0" err="1" smtClean="0"/>
              <a:t>화재시</a:t>
            </a:r>
            <a:r>
              <a:rPr lang="ko-KR" altLang="en-US" sz="1000" dirty="0" smtClean="0"/>
              <a:t> 두 손을 자유롭게 사용 할 수 있어 대피 </a:t>
            </a:r>
            <a:r>
              <a:rPr lang="ko-KR" altLang="en-US" sz="1000" dirty="0" err="1" smtClean="0"/>
              <a:t>골든타임을</a:t>
            </a:r>
            <a:r>
              <a:rPr lang="ko-KR" altLang="en-US" sz="1000" dirty="0" smtClean="0"/>
              <a:t> 확보할 수 있습니다</a:t>
            </a:r>
            <a:r>
              <a:rPr lang="en-US" altLang="ko-KR" sz="1000" dirty="0" smtClean="0"/>
              <a:t>..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28037">
            <a:off x="1611012" y="2143954"/>
            <a:ext cx="1154864" cy="1345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468" y="2032272"/>
            <a:ext cx="1262190" cy="1471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910" y="2111339"/>
            <a:ext cx="2474432" cy="134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342" y="2111339"/>
            <a:ext cx="1605426" cy="1336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5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38820"/>
            <a:ext cx="5099164" cy="453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직선 화살표 연결선 3"/>
          <p:cNvCxnSpPr/>
          <p:nvPr/>
        </p:nvCxnSpPr>
        <p:spPr>
          <a:xfrm>
            <a:off x="4427984" y="746997"/>
            <a:ext cx="0" cy="90808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91216" y="957604"/>
            <a:ext cx="10761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(3)</a:t>
            </a:r>
            <a:r>
              <a:rPr lang="ko-KR" altLang="en-US" sz="800" dirty="0" smtClean="0"/>
              <a:t>활성탄 필터</a:t>
            </a:r>
            <a:endParaRPr lang="ko-KR" altLang="en-US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1160797"/>
            <a:ext cx="12241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(1-2)</a:t>
            </a:r>
            <a:r>
              <a:rPr lang="ko-KR" altLang="en-US" sz="800" dirty="0" smtClean="0"/>
              <a:t>부직포</a:t>
            </a:r>
            <a:r>
              <a:rPr lang="en-US" altLang="ko-KR" sz="800" dirty="0" smtClean="0"/>
              <a:t>PP15g</a:t>
            </a:r>
            <a:endParaRPr lang="ko-KR" altLang="en-US" sz="800" dirty="0"/>
          </a:p>
        </p:txBody>
      </p:sp>
      <p:sp>
        <p:nvSpPr>
          <p:cNvPr id="17" name="TextBox 16"/>
          <p:cNvSpPr txBox="1"/>
          <p:nvPr/>
        </p:nvSpPr>
        <p:spPr>
          <a:xfrm>
            <a:off x="4640020" y="746997"/>
            <a:ext cx="1063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(2)NP2</a:t>
            </a:r>
            <a:r>
              <a:rPr lang="ko-KR" altLang="en-US" sz="800" dirty="0" smtClean="0"/>
              <a:t>정전기필</a:t>
            </a:r>
            <a:r>
              <a:rPr lang="ko-KR" altLang="en-US" sz="800" dirty="0"/>
              <a:t>터</a:t>
            </a:r>
          </a:p>
        </p:txBody>
      </p:sp>
      <p:cxnSp>
        <p:nvCxnSpPr>
          <p:cNvPr id="24" name="직선 화살표 연결선 23"/>
          <p:cNvCxnSpPr/>
          <p:nvPr/>
        </p:nvCxnSpPr>
        <p:spPr>
          <a:xfrm>
            <a:off x="3923928" y="1268519"/>
            <a:ext cx="0" cy="665395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426080" y="1044340"/>
            <a:ext cx="8640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(6)</a:t>
            </a:r>
            <a:r>
              <a:rPr lang="ko-KR" altLang="en-US" sz="800" dirty="0" smtClean="0"/>
              <a:t>날숨 캡</a:t>
            </a:r>
            <a:endParaRPr lang="ko-KR" altLang="en-US" sz="800" dirty="0"/>
          </a:p>
        </p:txBody>
      </p:sp>
      <p:sp>
        <p:nvSpPr>
          <p:cNvPr id="22" name="원호 21"/>
          <p:cNvSpPr/>
          <p:nvPr/>
        </p:nvSpPr>
        <p:spPr>
          <a:xfrm>
            <a:off x="2627784" y="639859"/>
            <a:ext cx="4176464" cy="3365205"/>
          </a:xfrm>
          <a:prstGeom prst="arc">
            <a:avLst>
              <a:gd name="adj1" fmla="val 16476201"/>
              <a:gd name="adj2" fmla="val 5308148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5" name="직선 연결선 24"/>
          <p:cNvCxnSpPr/>
          <p:nvPr/>
        </p:nvCxnSpPr>
        <p:spPr>
          <a:xfrm>
            <a:off x="4889334" y="214730"/>
            <a:ext cx="0" cy="41900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>
            <a:off x="4722224" y="4005064"/>
            <a:ext cx="0" cy="576064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화살표 연결선 32"/>
          <p:cNvCxnSpPr/>
          <p:nvPr/>
        </p:nvCxnSpPr>
        <p:spPr>
          <a:xfrm flipV="1">
            <a:off x="6444209" y="3681318"/>
            <a:ext cx="0" cy="46776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703092" y="4161533"/>
            <a:ext cx="1358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(5)</a:t>
            </a:r>
            <a:r>
              <a:rPr lang="ko-KR" altLang="en-US" sz="800" dirty="0" smtClean="0"/>
              <a:t>의료용 접착 스티커</a:t>
            </a:r>
            <a:endParaRPr lang="ko-KR" altLang="en-US" sz="8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889334" y="1512468"/>
            <a:ext cx="1278047" cy="1787926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43" name="직선 화살표 연결선 42"/>
          <p:cNvCxnSpPr/>
          <p:nvPr/>
        </p:nvCxnSpPr>
        <p:spPr>
          <a:xfrm flipH="1">
            <a:off x="5103065" y="937740"/>
            <a:ext cx="5672" cy="888963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화살표 연결선 44"/>
          <p:cNvCxnSpPr/>
          <p:nvPr/>
        </p:nvCxnSpPr>
        <p:spPr>
          <a:xfrm flipH="1">
            <a:off x="5550393" y="1173048"/>
            <a:ext cx="5672" cy="74811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화살표 연결선 45"/>
          <p:cNvCxnSpPr/>
          <p:nvPr/>
        </p:nvCxnSpPr>
        <p:spPr>
          <a:xfrm>
            <a:off x="6022947" y="1382222"/>
            <a:ext cx="11611" cy="493663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18"/>
          <p:cNvSpPr txBox="1"/>
          <p:nvPr/>
        </p:nvSpPr>
        <p:spPr>
          <a:xfrm>
            <a:off x="211528" y="4869160"/>
            <a:ext cx="8856984" cy="187220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ko-KR" altLang="en-US" sz="900" dirty="0" smtClean="0"/>
              <a:t>① </a:t>
            </a:r>
            <a:r>
              <a:rPr lang="en-US" altLang="ko-KR" sz="900" dirty="0" smtClean="0"/>
              <a:t>1-1</a:t>
            </a:r>
            <a:r>
              <a:rPr lang="ko-KR" altLang="en-US" sz="900" dirty="0" smtClean="0"/>
              <a:t>과 </a:t>
            </a:r>
            <a:r>
              <a:rPr lang="en-US" altLang="ko-KR" sz="900" dirty="0" smtClean="0"/>
              <a:t>1-2</a:t>
            </a:r>
            <a:r>
              <a:rPr lang="ko-KR" altLang="en-US" sz="900" dirty="0" smtClean="0"/>
              <a:t>의 </a:t>
            </a:r>
            <a:r>
              <a:rPr lang="en-US" altLang="ko-KR" sz="900" dirty="0" smtClean="0"/>
              <a:t>2</a:t>
            </a:r>
            <a:r>
              <a:rPr lang="ko-KR" altLang="en-US" sz="900" dirty="0"/>
              <a:t>중의 부직포 필터는 습식 상태로 </a:t>
            </a:r>
            <a:r>
              <a:rPr lang="ko-KR" altLang="en-US" sz="900" dirty="0" err="1" smtClean="0"/>
              <a:t>변환시</a:t>
            </a:r>
            <a:r>
              <a:rPr lang="ko-KR" altLang="en-US" sz="900" dirty="0" smtClean="0"/>
              <a:t> 에도 </a:t>
            </a:r>
            <a:r>
              <a:rPr lang="ko-KR" altLang="en-US" sz="900" dirty="0"/>
              <a:t>호흡에 유해물질이 검출되지 </a:t>
            </a:r>
            <a:r>
              <a:rPr lang="ko-KR" altLang="en-US" sz="900" dirty="0" smtClean="0"/>
              <a:t>않음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(</a:t>
            </a:r>
            <a:r>
              <a:rPr lang="ko-KR" altLang="en-US" sz="900" dirty="0"/>
              <a:t>한국 산업안전 연구센터 인증</a:t>
            </a:r>
            <a:r>
              <a:rPr lang="en-US" altLang="ko-KR" sz="900" dirty="0"/>
              <a:t>)</a:t>
            </a:r>
            <a:endParaRPr lang="ko-KR" altLang="en-US" sz="900" dirty="0"/>
          </a:p>
          <a:p>
            <a:pPr fontAlgn="base">
              <a:lnSpc>
                <a:spcPct val="150000"/>
              </a:lnSpc>
            </a:pPr>
            <a:r>
              <a:rPr lang="ko-KR" altLang="en-US" sz="900" dirty="0"/>
              <a:t>② 정전 </a:t>
            </a:r>
            <a:r>
              <a:rPr lang="ko-KR" altLang="en-US" sz="900" dirty="0" err="1"/>
              <a:t>필터부는</a:t>
            </a:r>
            <a:r>
              <a:rPr lang="ko-KR" altLang="en-US" sz="900" dirty="0"/>
              <a:t> </a:t>
            </a:r>
            <a:r>
              <a:rPr lang="ko-KR" altLang="en-US" sz="900" dirty="0" err="1"/>
              <a:t>니들</a:t>
            </a:r>
            <a:r>
              <a:rPr lang="ko-KR" altLang="en-US" sz="900" dirty="0"/>
              <a:t> </a:t>
            </a:r>
            <a:r>
              <a:rPr lang="ko-KR" altLang="en-US" sz="900" dirty="0" err="1"/>
              <a:t>펀칭</a:t>
            </a:r>
            <a:r>
              <a:rPr lang="ko-KR" altLang="en-US" sz="900" dirty="0"/>
              <a:t> 방법으로 가공 처리하여 분진</a:t>
            </a:r>
            <a:r>
              <a:rPr lang="en-US" altLang="ko-KR" sz="900" dirty="0"/>
              <a:t>,</a:t>
            </a:r>
            <a:r>
              <a:rPr lang="ko-KR" altLang="en-US" sz="900" dirty="0"/>
              <a:t>유해물질의 </a:t>
            </a:r>
            <a:r>
              <a:rPr lang="ko-KR" altLang="en-US" sz="900" dirty="0" err="1"/>
              <a:t>포집율이</a:t>
            </a:r>
            <a:r>
              <a:rPr lang="ko-KR" altLang="en-US" sz="900" dirty="0"/>
              <a:t> </a:t>
            </a:r>
            <a:r>
              <a:rPr lang="ko-KR" altLang="en-US" sz="900" dirty="0" smtClean="0"/>
              <a:t>습식 </a:t>
            </a:r>
            <a:r>
              <a:rPr lang="ko-KR" altLang="en-US" sz="900" dirty="0"/>
              <a:t>수용액 과 합쳐져 </a:t>
            </a:r>
            <a:r>
              <a:rPr lang="ko-KR" altLang="en-US" sz="900" dirty="0" smtClean="0"/>
              <a:t>효과가 극대화 됨</a:t>
            </a:r>
            <a:r>
              <a:rPr lang="en-US" altLang="ko-KR" sz="900" dirty="0" smtClean="0"/>
              <a:t>.</a:t>
            </a:r>
            <a:endParaRPr lang="en-US" altLang="ko-KR" sz="900" dirty="0"/>
          </a:p>
          <a:p>
            <a:pPr fontAlgn="base">
              <a:lnSpc>
                <a:spcPct val="150000"/>
              </a:lnSpc>
            </a:pPr>
            <a:r>
              <a:rPr lang="ko-KR" altLang="en-US" sz="900" dirty="0"/>
              <a:t>③ </a:t>
            </a:r>
            <a:r>
              <a:rPr lang="ko-KR" altLang="en-US" sz="900" dirty="0" smtClean="0"/>
              <a:t>활성탄 필터 </a:t>
            </a:r>
            <a:r>
              <a:rPr lang="ko-KR" altLang="en-US" sz="900" dirty="0"/>
              <a:t>또한 습식으로 </a:t>
            </a:r>
            <a:r>
              <a:rPr lang="ko-KR" altLang="en-US" sz="900" dirty="0" err="1"/>
              <a:t>변환시</a:t>
            </a:r>
            <a:r>
              <a:rPr lang="ko-KR" altLang="en-US" sz="900" dirty="0"/>
              <a:t> </a:t>
            </a:r>
            <a:r>
              <a:rPr lang="ko-KR" altLang="en-US" sz="900" dirty="0" err="1"/>
              <a:t>방연에</a:t>
            </a:r>
            <a:r>
              <a:rPr lang="ko-KR" altLang="en-US" sz="900" dirty="0"/>
              <a:t> 월등히 효율이 올라 호흡에 도움을 줌 </a:t>
            </a:r>
          </a:p>
          <a:p>
            <a:pPr fontAlgn="base">
              <a:lnSpc>
                <a:spcPct val="150000"/>
              </a:lnSpc>
            </a:pPr>
            <a:r>
              <a:rPr lang="ko-KR" altLang="en-US" sz="900" dirty="0"/>
              <a:t>④ 습식부직포는 증류수를 양면으로 싸고 있으며 </a:t>
            </a:r>
            <a:r>
              <a:rPr lang="ko-KR" altLang="en-US" sz="900" dirty="0" smtClean="0"/>
              <a:t>습식필터로 전환에 </a:t>
            </a:r>
            <a:r>
              <a:rPr lang="ko-KR" altLang="en-US" sz="900" dirty="0"/>
              <a:t>가장 효과적임</a:t>
            </a:r>
            <a:r>
              <a:rPr lang="en-US" altLang="ko-KR" sz="900" dirty="0"/>
              <a:t>(</a:t>
            </a:r>
            <a:r>
              <a:rPr lang="ko-KR" altLang="en-US" sz="900" dirty="0"/>
              <a:t>레이온</a:t>
            </a:r>
            <a:r>
              <a:rPr lang="en-US" altLang="ko-KR" sz="900" dirty="0"/>
              <a:t>+PP)</a:t>
            </a:r>
          </a:p>
          <a:p>
            <a:pPr fontAlgn="base">
              <a:lnSpc>
                <a:spcPct val="150000"/>
              </a:lnSpc>
            </a:pPr>
            <a:r>
              <a:rPr lang="ko-KR" altLang="en-US" sz="900" dirty="0" smtClean="0"/>
              <a:t>   </a:t>
            </a:r>
            <a:r>
              <a:rPr lang="en-US" altLang="ko-KR" sz="900" dirty="0" smtClean="0"/>
              <a:t>(</a:t>
            </a:r>
            <a:r>
              <a:rPr lang="ko-KR" altLang="en-US" sz="900" dirty="0" smtClean="0"/>
              <a:t>증류수는 </a:t>
            </a:r>
            <a:r>
              <a:rPr lang="en-US" altLang="ko-KR" sz="900" dirty="0" smtClean="0"/>
              <a:t>3</a:t>
            </a:r>
            <a:r>
              <a:rPr lang="ko-KR" altLang="en-US" sz="900" dirty="0" smtClean="0"/>
              <a:t>년 이상의 불변 가능한 </a:t>
            </a:r>
            <a:r>
              <a:rPr lang="ko-KR" altLang="en-US" sz="900" dirty="0"/>
              <a:t>용액으로 인체 </a:t>
            </a:r>
            <a:r>
              <a:rPr lang="ko-KR" altLang="en-US" sz="900" dirty="0" err="1"/>
              <a:t>무해성이</a:t>
            </a:r>
            <a:r>
              <a:rPr lang="ko-KR" altLang="en-US" sz="900" dirty="0"/>
              <a:t> 입증 </a:t>
            </a:r>
            <a:r>
              <a:rPr lang="ko-KR" altLang="en-US" sz="900" dirty="0" smtClean="0"/>
              <a:t>되었으며</a:t>
            </a:r>
            <a:r>
              <a:rPr lang="en-US" altLang="ko-KR" sz="900" dirty="0" smtClean="0"/>
              <a:t>(</a:t>
            </a:r>
            <a:r>
              <a:rPr lang="en-US" altLang="ko-KR" sz="900" dirty="0"/>
              <a:t>ETL </a:t>
            </a:r>
            <a:r>
              <a:rPr lang="ko-KR" altLang="en-US" sz="900" dirty="0"/>
              <a:t>인증</a:t>
            </a:r>
            <a:r>
              <a:rPr lang="en-US" altLang="ko-KR" sz="900" dirty="0"/>
              <a:t>) </a:t>
            </a:r>
            <a:r>
              <a:rPr lang="ko-KR" altLang="en-US" sz="900" dirty="0"/>
              <a:t>용액의 </a:t>
            </a:r>
            <a:r>
              <a:rPr lang="ko-KR" altLang="en-US" sz="900" dirty="0" smtClean="0"/>
              <a:t>용기 또한 </a:t>
            </a:r>
            <a:r>
              <a:rPr lang="ko-KR" altLang="en-US" sz="900" dirty="0" err="1"/>
              <a:t>식약청</a:t>
            </a:r>
            <a:r>
              <a:rPr lang="ko-KR" altLang="en-US" sz="900" dirty="0"/>
              <a:t> 기준 인증 </a:t>
            </a:r>
            <a:r>
              <a:rPr lang="ko-KR" altLang="en-US" sz="900" dirty="0" smtClean="0"/>
              <a:t>제품임</a:t>
            </a:r>
            <a:r>
              <a:rPr lang="en-US" altLang="ko-KR" sz="900" dirty="0" smtClean="0"/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900" dirty="0" smtClean="0">
                <a:solidFill>
                  <a:schemeClr val="dk1"/>
                </a:solidFill>
              </a:rPr>
              <a:t>(5)</a:t>
            </a:r>
            <a:r>
              <a:rPr lang="ko-KR" altLang="en-US" sz="900" dirty="0" smtClean="0">
                <a:solidFill>
                  <a:schemeClr val="dk1"/>
                </a:solidFill>
              </a:rPr>
              <a:t> </a:t>
            </a:r>
            <a:r>
              <a:rPr lang="ko-KR" altLang="en-US" sz="900" dirty="0">
                <a:solidFill>
                  <a:schemeClr val="dk1"/>
                </a:solidFill>
              </a:rPr>
              <a:t>안면 접착부의 </a:t>
            </a:r>
            <a:r>
              <a:rPr lang="ko-KR" altLang="en-US" sz="900" dirty="0" smtClean="0">
                <a:solidFill>
                  <a:schemeClr val="dk1"/>
                </a:solidFill>
              </a:rPr>
              <a:t>의료용 접착스티커임</a:t>
            </a:r>
            <a:r>
              <a:rPr lang="en-US" altLang="ko-KR" sz="900" dirty="0" smtClean="0">
                <a:solidFill>
                  <a:schemeClr val="dk1"/>
                </a:solidFill>
              </a:rPr>
              <a:t>.(</a:t>
            </a:r>
            <a:r>
              <a:rPr lang="ko-KR" altLang="en-US" sz="900" dirty="0">
                <a:solidFill>
                  <a:schemeClr val="dk1"/>
                </a:solidFill>
              </a:rPr>
              <a:t>한국 </a:t>
            </a:r>
            <a:r>
              <a:rPr lang="ko-KR" altLang="en-US" sz="900" dirty="0" err="1">
                <a:solidFill>
                  <a:schemeClr val="dk1"/>
                </a:solidFill>
              </a:rPr>
              <a:t>인터텍</a:t>
            </a:r>
            <a:r>
              <a:rPr lang="ko-KR" altLang="en-US" sz="900" dirty="0">
                <a:solidFill>
                  <a:schemeClr val="dk1"/>
                </a:solidFill>
              </a:rPr>
              <a:t> </a:t>
            </a:r>
            <a:r>
              <a:rPr lang="ko-KR" altLang="en-US" sz="900" dirty="0" smtClean="0">
                <a:solidFill>
                  <a:schemeClr val="dk1"/>
                </a:solidFill>
              </a:rPr>
              <a:t>인증</a:t>
            </a:r>
            <a:r>
              <a:rPr lang="en-US" altLang="ko-KR" sz="900" dirty="0" smtClean="0">
                <a:solidFill>
                  <a:schemeClr val="dk1"/>
                </a:solidFill>
              </a:rPr>
              <a:t>)</a:t>
            </a:r>
          </a:p>
          <a:p>
            <a:pPr fontAlgn="base">
              <a:lnSpc>
                <a:spcPct val="150000"/>
              </a:lnSpc>
            </a:pPr>
            <a:r>
              <a:rPr lang="en-US" altLang="ko-KR" sz="900" dirty="0" smtClean="0">
                <a:solidFill>
                  <a:schemeClr val="dk1"/>
                </a:solidFill>
              </a:rPr>
              <a:t>(6) </a:t>
            </a:r>
            <a:r>
              <a:rPr lang="ko-KR" altLang="en-US" sz="900" dirty="0" err="1" smtClean="0">
                <a:solidFill>
                  <a:schemeClr val="dk1"/>
                </a:solidFill>
              </a:rPr>
              <a:t>날숨캡을</a:t>
            </a:r>
            <a:r>
              <a:rPr lang="ko-KR" altLang="en-US" sz="900" dirty="0" smtClean="0">
                <a:solidFill>
                  <a:schemeClr val="dk1"/>
                </a:solidFill>
              </a:rPr>
              <a:t> 장착하여 호흡을 </a:t>
            </a:r>
            <a:r>
              <a:rPr lang="ko-KR" altLang="en-US" sz="900" dirty="0" err="1" smtClean="0">
                <a:solidFill>
                  <a:schemeClr val="dk1"/>
                </a:solidFill>
              </a:rPr>
              <a:t>원활하게함</a:t>
            </a:r>
            <a:r>
              <a:rPr lang="en-US" altLang="ko-KR" sz="900" dirty="0" smtClean="0">
                <a:solidFill>
                  <a:schemeClr val="dk1"/>
                </a:solidFill>
              </a:rPr>
              <a:t>.</a:t>
            </a:r>
          </a:p>
          <a:p>
            <a:pPr fontAlgn="base">
              <a:lnSpc>
                <a:spcPct val="150000"/>
              </a:lnSpc>
            </a:pPr>
            <a:r>
              <a:rPr lang="en-US" altLang="ko-KR" sz="800" dirty="0" smtClean="0">
                <a:solidFill>
                  <a:schemeClr val="dk1"/>
                </a:solidFill>
              </a:rPr>
              <a:t>(7) </a:t>
            </a:r>
            <a:r>
              <a:rPr lang="ko-KR" altLang="en-US" sz="800" dirty="0" smtClean="0">
                <a:solidFill>
                  <a:schemeClr val="dk1"/>
                </a:solidFill>
              </a:rPr>
              <a:t>반사스티커</a:t>
            </a:r>
            <a:endParaRPr lang="en-US" altLang="ko-KR" sz="800" dirty="0" smtClean="0"/>
          </a:p>
          <a:p>
            <a:pPr fontAlgn="base"/>
            <a:r>
              <a:rPr lang="en-US" altLang="ko-KR" sz="900" dirty="0" smtClean="0"/>
              <a:t> </a:t>
            </a:r>
            <a:endParaRPr lang="ko-KR" altLang="en-US" sz="900" dirty="0"/>
          </a:p>
        </p:txBody>
      </p:sp>
      <p:cxnSp>
        <p:nvCxnSpPr>
          <p:cNvPr id="53" name="직선 화살표 연결선 52"/>
          <p:cNvCxnSpPr/>
          <p:nvPr/>
        </p:nvCxnSpPr>
        <p:spPr>
          <a:xfrm>
            <a:off x="3414469" y="2404906"/>
            <a:ext cx="443659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699792" y="2286254"/>
            <a:ext cx="8220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(7)</a:t>
            </a:r>
            <a:r>
              <a:rPr lang="ko-KR" altLang="en-US" sz="800" dirty="0" smtClean="0"/>
              <a:t>발광스티커</a:t>
            </a:r>
            <a:endParaRPr lang="ko-KR" altLang="en-US" sz="800" dirty="0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8916" y="3628509"/>
            <a:ext cx="13811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159507" y="661199"/>
            <a:ext cx="32549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HY동녘B" panose="02030600000101010101" pitchFamily="18" charset="-127"/>
                <a:ea typeface="HY동녘B" panose="02030600000101010101" pitchFamily="18" charset="-127"/>
              </a:rPr>
              <a:t>접착식</a:t>
            </a:r>
            <a:r>
              <a:rPr lang="ko-KR" alt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Y동녘B" panose="02030600000101010101" pitchFamily="18" charset="-127"/>
                <a:ea typeface="HY동녘B" panose="02030600000101010101" pitchFamily="18" charset="-127"/>
              </a:rPr>
              <a:t> 습식 </a:t>
            </a:r>
            <a:endParaRPr lang="en-US" altLang="ko-KR" sz="2800" dirty="0" smtClean="0">
              <a:solidFill>
                <a:schemeClr val="tx2">
                  <a:lumMod val="60000"/>
                  <a:lumOff val="40000"/>
                </a:schemeClr>
              </a:solidFill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r>
              <a:rPr lang="ko-KR" alt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Y동녘B" panose="02030600000101010101" pitchFamily="18" charset="-127"/>
                <a:ea typeface="HY동녘B" panose="02030600000101010101" pitchFamily="18" charset="-127"/>
              </a:rPr>
              <a:t>화재 대피마스크 </a:t>
            </a:r>
            <a:endParaRPr lang="en-US" altLang="ko-KR" sz="2800" dirty="0" smtClean="0">
              <a:solidFill>
                <a:schemeClr val="tx2">
                  <a:lumMod val="60000"/>
                  <a:lumOff val="40000"/>
                </a:schemeClr>
              </a:solidFill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r>
              <a:rPr lang="ko-KR" alt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HY동녘B" panose="02030600000101010101" pitchFamily="18" charset="-127"/>
                <a:ea typeface="HY동녘B" panose="02030600000101010101" pitchFamily="18" charset="-127"/>
              </a:rPr>
              <a:t>구조 및 특징</a:t>
            </a:r>
            <a:endParaRPr lang="ko-KR" altLang="en-US" sz="2800" dirty="0">
              <a:solidFill>
                <a:schemeClr val="tx2">
                  <a:lumMod val="60000"/>
                  <a:lumOff val="40000"/>
                </a:schemeClr>
              </a:solidFill>
              <a:latin typeface="HY동녘B" panose="02030600000101010101" pitchFamily="18" charset="-127"/>
              <a:ea typeface="HY동녘B" panose="02030600000101010101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22369" y="532137"/>
            <a:ext cx="11517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(1-1)</a:t>
            </a:r>
            <a:r>
              <a:rPr lang="ko-KR" altLang="en-US" sz="800" dirty="0" smtClean="0"/>
              <a:t>부직포</a:t>
            </a:r>
            <a:r>
              <a:rPr lang="en-US" altLang="ko-KR" sz="800" dirty="0" smtClean="0"/>
              <a:t>PP40g</a:t>
            </a:r>
            <a:endParaRPr lang="ko-KR" altLang="en-US" sz="800" dirty="0"/>
          </a:p>
        </p:txBody>
      </p:sp>
      <p:pic>
        <p:nvPicPr>
          <p:cNvPr id="3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050" y="1806597"/>
            <a:ext cx="1552855" cy="103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덧셈 기호 36"/>
          <p:cNvSpPr/>
          <p:nvPr/>
        </p:nvSpPr>
        <p:spPr>
          <a:xfrm>
            <a:off x="6804248" y="2069650"/>
            <a:ext cx="460162" cy="432048"/>
          </a:xfrm>
          <a:prstGeom prst="mathPlus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37"/>
          <p:cNvSpPr txBox="1"/>
          <p:nvPr/>
        </p:nvSpPr>
        <p:spPr>
          <a:xfrm>
            <a:off x="7399754" y="2838324"/>
            <a:ext cx="1552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/>
              <a:t>(4)</a:t>
            </a:r>
            <a:r>
              <a:rPr lang="ko-KR" altLang="en-US" sz="800" dirty="0" smtClean="0"/>
              <a:t>증류수주머니가 삽입된</a:t>
            </a:r>
            <a:endParaRPr lang="en-US" altLang="ko-KR" sz="800" dirty="0" smtClean="0"/>
          </a:p>
          <a:p>
            <a:pPr algn="ctr"/>
            <a:r>
              <a:rPr lang="ko-KR" altLang="en-US" sz="800" dirty="0" smtClean="0"/>
              <a:t> 습식필터</a:t>
            </a:r>
            <a:endParaRPr lang="en-US" altLang="ko-KR" sz="800" dirty="0" smtClean="0"/>
          </a:p>
          <a:p>
            <a:pPr algn="ctr"/>
            <a:endParaRPr lang="ko-KR" altLang="en-US" sz="800" dirty="0"/>
          </a:p>
        </p:txBody>
      </p:sp>
      <p:sp>
        <p:nvSpPr>
          <p:cNvPr id="13" name="모서리가 둥근 사각형 설명선 12"/>
          <p:cNvSpPr/>
          <p:nvPr/>
        </p:nvSpPr>
        <p:spPr>
          <a:xfrm>
            <a:off x="211528" y="2636912"/>
            <a:ext cx="1912200" cy="86409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11528" y="2745991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/>
              <a:t>감마 </a:t>
            </a:r>
            <a:r>
              <a:rPr lang="en-US" altLang="ko-KR" sz="1400" dirty="0" smtClean="0"/>
              <a:t>X-ray </a:t>
            </a:r>
            <a:r>
              <a:rPr lang="ko-KR" altLang="en-US" sz="1400" dirty="0" smtClean="0"/>
              <a:t>소독으로 제독한 국내유일 제품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191553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</TotalTime>
  <Words>443</Words>
  <Application>Microsoft Office PowerPoint</Application>
  <PresentationFormat>화면 슬라이드 쇼(4:3)</PresentationFormat>
  <Paragraphs>58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9" baseType="lpstr">
      <vt:lpstr>HY견명조</vt:lpstr>
      <vt:lpstr>HY동녘B</vt:lpstr>
      <vt:lpstr>HY목각파임B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안정은</dc:creator>
  <cp:lastModifiedBy>user</cp:lastModifiedBy>
  <cp:revision>71</cp:revision>
  <dcterms:created xsi:type="dcterms:W3CDTF">2019-09-02T08:40:26Z</dcterms:created>
  <dcterms:modified xsi:type="dcterms:W3CDTF">2021-11-18T04:13:52Z</dcterms:modified>
</cp:coreProperties>
</file>